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70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7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/>
          <p:cNvSpPr/>
          <p:nvPr>
            <p:ph type="title" idx="4294967295"/>
          </p:nvPr>
        </p:nvSpPr>
        <p:spPr>
          <a:xfrm>
            <a:off x="1692275" y="404812"/>
            <a:ext cx="6983413" cy="12763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512063">
              <a:defRPr sz="1792"/>
            </a:pPr>
            <a:br/>
            <a:br/>
            <a:r>
              <a:rPr sz="1344"/>
              <a:t> </a:t>
            </a:r>
            <a:br>
              <a:rPr sz="1344"/>
            </a:br>
            <a:br>
              <a:rPr sz="1344"/>
            </a:br>
            <a:r>
              <a:t> </a:t>
            </a:r>
          </a:p>
        </p:txBody>
      </p:sp>
      <p:sp>
        <p:nvSpPr>
          <p:cNvPr id="21" name="Warnow City Rostock"/>
          <p:cNvSpPr/>
          <p:nvPr/>
        </p:nvSpPr>
        <p:spPr>
          <a:xfrm>
            <a:off x="1258887" y="3186112"/>
            <a:ext cx="6480176" cy="211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</a:p>
          <a:p>
            <a:pPr algn="ctr">
              <a:defRPr sz="2800"/>
            </a:pPr>
          </a:p>
          <a:p>
            <a:pPr algn="ctr">
              <a:defRPr sz="2800"/>
            </a:pPr>
          </a:p>
          <a:p>
            <a:pPr algn="ctr">
              <a:defRPr sz="2800"/>
            </a:pPr>
            <a:r>
              <a:t>Warnow City Rostock </a:t>
            </a:r>
          </a:p>
        </p:txBody>
      </p:sp>
      <p:sp>
        <p:nvSpPr>
          <p:cNvPr id="22" name="Oval"/>
          <p:cNvSpPr/>
          <p:nvPr/>
        </p:nvSpPr>
        <p:spPr>
          <a:xfrm>
            <a:off x="3635375" y="836612"/>
            <a:ext cx="1368425" cy="1296989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  <p:sp>
        <p:nvSpPr>
          <p:cNvPr id="23" name="MICRO SCALE GROUP"/>
          <p:cNvSpPr/>
          <p:nvPr/>
        </p:nvSpPr>
        <p:spPr>
          <a:xfrm>
            <a:off x="5435600" y="6165850"/>
            <a:ext cx="25810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MICRO SCALE GROUP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1060853.jpeg" descr="P106085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xx_20170516_125527.jpeg" descr="xx_20170516_1255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3" y="592137"/>
            <a:ext cx="9180513" cy="557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20170516_174856.jpeg" descr="20170516_174856.jpeg"/>
          <p:cNvPicPr>
            <a:picLocks noChangeAspect="1"/>
          </p:cNvPicPr>
          <p:nvPr/>
        </p:nvPicPr>
        <p:blipFill>
          <a:blip r:embed="rId2">
            <a:extLst/>
          </a:blip>
          <a:srcRect l="3538" t="0" r="4325" b="0"/>
          <a:stretch>
            <a:fillRect/>
          </a:stretch>
        </p:blipFill>
        <p:spPr>
          <a:xfrm>
            <a:off x="3175" y="431800"/>
            <a:ext cx="9140826" cy="594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463a57b9a128adc3c13f4622e42368a.jpeg" descr="b463a57b9a128adc3c13f4622e42368a.jpeg"/>
          <p:cNvPicPr>
            <a:picLocks noChangeAspect="1"/>
          </p:cNvPicPr>
          <p:nvPr/>
        </p:nvPicPr>
        <p:blipFill>
          <a:blip r:embed="rId2">
            <a:extLst/>
          </a:blip>
          <a:srcRect l="0" t="50346" r="0" b="0"/>
          <a:stretch>
            <a:fillRect/>
          </a:stretch>
        </p:blipFill>
        <p:spPr>
          <a:xfrm>
            <a:off x="0" y="3573462"/>
            <a:ext cx="4410075" cy="3284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994e916495869d241aa0d6cd8d9ae841.jpeg" descr="994e916495869d241aa0d6cd8d9ae84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20170516_174655.jpeg" descr="20170516_174655.jpeg"/>
          <p:cNvPicPr>
            <a:picLocks noChangeAspect="1"/>
          </p:cNvPicPr>
          <p:nvPr/>
        </p:nvPicPr>
        <p:blipFill>
          <a:blip r:embed="rId4">
            <a:extLst/>
          </a:blip>
          <a:srcRect l="2751" t="0" r="2751" b="0"/>
          <a:stretch>
            <a:fillRect/>
          </a:stretch>
        </p:blipFill>
        <p:spPr>
          <a:xfrm>
            <a:off x="-1" y="0"/>
            <a:ext cx="5967414" cy="3789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7e9e0201749dffdc35fb6e8c86823863.jpeg" descr="7e9e0201749dffdc35fb6e8c8682386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4513263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41b9238b9f301eaa4168e57b3b935a66.jpeg" descr="41b9238b9f301eaa4168e57b3b935a6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9050"/>
            <a:ext cx="4572000" cy="6838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df551a2e04d8ffb3d7fea0b18a1edbee.jpeg" descr="df551a2e04d8ffb3d7fea0b18a1edbe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39238" cy="6092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ab1c4bea1fd5bba579eb9ea95996603f.jpeg" descr="ab1c4bea1fd5bba579eb9ea95996603f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0562" y="0"/>
            <a:ext cx="4643438" cy="6956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b463a57b9a128adc3c13f4622e42368a.jpeg" descr="b463a57b9a128adc3c13f4622e42368a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4254500" cy="6381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6b748b7d0bdb844a9b677bdc7bda9928.jpeg" descr="6b748b7d0bdb844a9b677bdc7bda99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13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9a0d26c904477cfd0051628bd3e6410.jpeg" descr="e9a0d26c904477cfd0051628bd3e64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1450" y="0"/>
            <a:ext cx="3892550" cy="378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8f9d5007f15de98c7116c8d331ea5f2.jpeg" descr="a8f9d5007f15de98c7116c8d331ea5f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55875" y="3786187"/>
            <a:ext cx="4608513" cy="3071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0816ee41a7b444c9c80d1cd119a8ea28.jpeg" descr="0816ee41a7b444c9c80d1cd119a8ea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68938" cy="364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7966408abd75628e0bb6c8a4f98627ab.jpeg" descr="7966408abd75628e0bb6c8a4f98627ab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7912" y="692150"/>
            <a:ext cx="4802188" cy="6251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d10653e0e24a7fd7b4e0bc4289deebe9.jpeg" descr="d10653e0e24a7fd7b4e0bc4289deebe9.jpeg"/>
          <p:cNvPicPr>
            <a:picLocks noChangeAspect="1"/>
          </p:cNvPicPr>
          <p:nvPr/>
        </p:nvPicPr>
        <p:blipFill>
          <a:blip r:embed="rId4">
            <a:extLst/>
          </a:blip>
          <a:srcRect l="0" t="16317" r="0" b="0"/>
          <a:stretch>
            <a:fillRect/>
          </a:stretch>
        </p:blipFill>
        <p:spPr>
          <a:xfrm>
            <a:off x="0" y="3716337"/>
            <a:ext cx="3563938" cy="314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ae45306a586a496b93882827183ff86d.jpeg" descr="ae45306a586a496b93882827183ff86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886450" cy="3789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ee538d44e911b48bc5a11e23eebfe0ab.jpeg" descr="ee538d44e911b48bc5a11e23eebfe0ab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7400" y="0"/>
            <a:ext cx="3276600" cy="715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14f8bd1e2bfc7bbf5270db4883ad14e8.jpeg" descr="14f8bd1e2bfc7bbf5270db4883ad14e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860800"/>
            <a:ext cx="2997200" cy="299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blems:…"/>
          <p:cNvSpPr/>
          <p:nvPr/>
        </p:nvSpPr>
        <p:spPr>
          <a:xfrm>
            <a:off x="250825" y="-809916"/>
            <a:ext cx="8532813" cy="826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  <a:r>
              <a:t> </a:t>
            </a:r>
          </a:p>
          <a:p>
            <a:pPr marL="342900" indent="-342900">
              <a:defRPr b="1" sz="2000"/>
            </a:pPr>
            <a:r>
              <a:t>Problems:</a:t>
            </a: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buSzPct val="100000"/>
              <a:buAutoNum type="arabicPeriod" startAt="2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	</a:t>
            </a:r>
            <a:r>
              <a:rPr b="1">
                <a:solidFill>
                  <a:srgbClr val="0070C0"/>
                </a:solidFill>
              </a:rPr>
              <a:t>River is not present in the perception of citizens</a:t>
            </a:r>
            <a:endParaRPr b="1"/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	Lack of physical connections between the inner city and old port 	areas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	Vast,  open &amp; boring spaces discouraging potential vistors </a:t>
            </a:r>
          </a:p>
          <a:p>
            <a:pPr marL="342900" indent="-342900">
              <a:defRPr sz="2000"/>
            </a:pPr>
            <a:r>
              <a:t> </a:t>
            </a: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defRPr sz="2000"/>
            </a:pPr>
            <a:r>
              <a:t> </a:t>
            </a: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20170515_155841.jpeg" descr="20170515_155841.jpeg"/>
          <p:cNvPicPr>
            <a:picLocks noChangeAspect="1"/>
          </p:cNvPicPr>
          <p:nvPr/>
        </p:nvPicPr>
        <p:blipFill>
          <a:blip r:embed="rId2">
            <a:extLst/>
          </a:blip>
          <a:srcRect l="20785" t="0" r="0" b="0"/>
          <a:stretch>
            <a:fillRect/>
          </a:stretch>
        </p:blipFill>
        <p:spPr>
          <a:xfrm>
            <a:off x="-1" y="0"/>
            <a:ext cx="4716464" cy="357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20170515_155913.jpeg" descr="20170515_15591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44900"/>
            <a:ext cx="5356225" cy="321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80595095f6a62cce4d05ba54055dac7f.jpeg" descr="80595095f6a62cce4d05ba54055dac7f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50000"/>
          <a:stretch>
            <a:fillRect/>
          </a:stretch>
        </p:blipFill>
        <p:spPr>
          <a:xfrm>
            <a:off x="5508625" y="188912"/>
            <a:ext cx="3370263" cy="6740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MAP_Rostock_1910.jpeg" descr="MAP_Rostock_19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-96838"/>
            <a:ext cx="8064500" cy="7026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20170516_174856.jpeg" descr="20170516_174856.jpeg"/>
          <p:cNvPicPr>
            <a:picLocks noChangeAspect="1"/>
          </p:cNvPicPr>
          <p:nvPr/>
        </p:nvPicPr>
        <p:blipFill>
          <a:blip r:embed="rId2">
            <a:extLst/>
          </a:blip>
          <a:srcRect l="3538" t="0" r="4325" b="0"/>
          <a:stretch>
            <a:fillRect/>
          </a:stretch>
        </p:blipFill>
        <p:spPr>
          <a:xfrm>
            <a:off x="3175" y="431800"/>
            <a:ext cx="9140826" cy="5949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5175"/>
            <a:ext cx="9217025" cy="5184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kkkk_20170516_180433.jpeg" descr="kkkk_20170516_1804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201150" cy="5516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20170516_174716.jpeg" descr="20170516_1747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92150"/>
            <a:ext cx="9144000" cy="548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dada99de4b3713c8d3d4a1b282ab1c31.jpeg" descr="dada99de4b3713c8d3d4a1b282ab1c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1900" y="1341437"/>
            <a:ext cx="5372100" cy="3581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6ca2dc7cb949b060a5f971f710f17b3f.jpeg" descr="6ca2dc7cb949b060a5f971f710f17b3f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41437"/>
            <a:ext cx="3536950" cy="4795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20170516_174856.jpeg" descr="20170516_174856.jpeg"/>
          <p:cNvPicPr>
            <a:picLocks noChangeAspect="1"/>
          </p:cNvPicPr>
          <p:nvPr/>
        </p:nvPicPr>
        <p:blipFill>
          <a:blip r:embed="rId2">
            <a:extLst/>
          </a:blip>
          <a:srcRect l="3538" t="0" r="4325" b="0"/>
          <a:stretch>
            <a:fillRect/>
          </a:stretch>
        </p:blipFill>
        <p:spPr>
          <a:xfrm>
            <a:off x="3175" y="936625"/>
            <a:ext cx="9140826" cy="594836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HANK YOU"/>
          <p:cNvSpPr/>
          <p:nvPr/>
        </p:nvSpPr>
        <p:spPr>
          <a:xfrm>
            <a:off x="5795962" y="260350"/>
            <a:ext cx="52562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THANK YOU  </a:t>
            </a:r>
          </a:p>
        </p:txBody>
      </p:sp>
      <p:sp>
        <p:nvSpPr>
          <p:cNvPr id="94" name="Oval"/>
          <p:cNvSpPr/>
          <p:nvPr/>
        </p:nvSpPr>
        <p:spPr>
          <a:xfrm>
            <a:off x="8027987" y="188912"/>
            <a:ext cx="647701" cy="620713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nswers…"/>
          <p:cNvSpPr/>
          <p:nvPr/>
        </p:nvSpPr>
        <p:spPr>
          <a:xfrm>
            <a:off x="250825" y="-4319878"/>
            <a:ext cx="8532813" cy="1585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  <a:r>
              <a:t> </a:t>
            </a:r>
          </a:p>
          <a:p>
            <a:pPr marL="342900" indent="-342900">
              <a:defRPr sz="2000"/>
            </a:pPr>
            <a:r>
              <a:t>Answers</a:t>
            </a: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buSzPct val="100000"/>
              <a:buAutoNum type="arabicPeriod" startAt="2"/>
              <a:defRPr sz="2000"/>
            </a:pPr>
          </a:p>
          <a:p>
            <a:pPr marL="342900" indent="-342900">
              <a:buSzPct val="100000"/>
              <a:buAutoNum type="arabicPeriod" startAt="3"/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  <a:r>
              <a:t>Proposals: </a:t>
            </a: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Inner city Rostock and Warnow city (through developing the structure of the inner city to the water)   two potentials that will stimulate the flow of people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The road under the ground in a tunnel (or other cheaper but weaker solutions for diminishing the role of the road)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Mixed use developements  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Interplays with water – city open to the water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Hanseatic city: most important streets go to the river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Atractive programs for activating waterfront areas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Enhancing industrial heritage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Innovation and culture for branding the city 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buSzPct val="100000"/>
              <a:buFont typeface="Arial"/>
              <a:buChar char="•"/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  <a:r>
              <a:t> </a:t>
            </a: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defRPr sz="2000"/>
            </a:pPr>
            <a:r>
              <a:t> </a:t>
            </a: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  <a:p>
            <a:pPr marL="342900" indent="-342900">
              <a:defRPr sz="2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xx_20170516_125527.jpeg" descr="xx_20170516_1255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3" y="592137"/>
            <a:ext cx="9180513" cy="557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k_20170516_175644.jpeg" descr="kk_20170516_175644.jpeg"/>
          <p:cNvPicPr>
            <a:picLocks noChangeAspect="1"/>
          </p:cNvPicPr>
          <p:nvPr/>
        </p:nvPicPr>
        <p:blipFill>
          <a:blip r:embed="rId2">
            <a:extLst/>
          </a:blip>
          <a:srcRect l="10415" t="0" r="9465" b="0"/>
          <a:stretch>
            <a:fillRect/>
          </a:stretch>
        </p:blipFill>
        <p:spPr>
          <a:xfrm>
            <a:off x="0" y="14287"/>
            <a:ext cx="9144000" cy="684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k_20170516_180520.jpeg" descr="kk_20170516_1805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0"/>
            <a:ext cx="97266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xx_DSC04125.jpeg" descr="xx_DSC041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8713" y="-47625"/>
            <a:ext cx="11245851" cy="6905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xx_20170516_125527.jpeg" descr="xx_20170516_1255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13" y="592137"/>
            <a:ext cx="9180513" cy="5573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116.png" descr="1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551112"/>
            <a:ext cx="3059113" cy="430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117.png" descr="1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3575" y="0"/>
            <a:ext cx="5940425" cy="409416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„”Water in Historic City Centres” – Interreg Program"/>
          <p:cNvSpPr/>
          <p:nvPr/>
        </p:nvSpPr>
        <p:spPr>
          <a:xfrm>
            <a:off x="250825" y="620712"/>
            <a:ext cx="266541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„”</a:t>
            </a:r>
            <a:r>
              <a:t>Water in Historic City Centres</a:t>
            </a:r>
            <a:r>
              <a:t>” – Interreg Program</a:t>
            </a:r>
          </a:p>
        </p:txBody>
      </p:sp>
      <p:sp>
        <p:nvSpPr>
          <p:cNvPr id="42" name="„When the water flow, then the life will flow too”"/>
          <p:cNvSpPr/>
          <p:nvPr/>
        </p:nvSpPr>
        <p:spPr>
          <a:xfrm>
            <a:off x="3203575" y="5373687"/>
            <a:ext cx="56165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„When the water flow, then the life will flow too”</a:t>
            </a:r>
          </a:p>
        </p:txBody>
      </p:sp>
      <p:sp>
        <p:nvSpPr>
          <p:cNvPr id="43" name="Reconstruction of old canals in Breda and Ghent"/>
          <p:cNvSpPr/>
          <p:nvPr/>
        </p:nvSpPr>
        <p:spPr>
          <a:xfrm>
            <a:off x="3059112" y="6021387"/>
            <a:ext cx="60848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Reconstruction of old canals in Breda and Ghent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eim2003_szablon">
  <a:themeElements>
    <a:clrScheme name="Weim2003_szab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eim2003_szabl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Weim2003_szab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eim2003_szablon">
  <a:themeElements>
    <a:clrScheme name="Weim2003_szab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eim2003_szabl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Weim2003_szab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